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0" r:id="rId4"/>
    <p:sldId id="267" r:id="rId5"/>
    <p:sldId id="265" r:id="rId6"/>
    <p:sldId id="262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9"/>
    <p:restoredTop sz="63630"/>
  </p:normalViewPr>
  <p:slideViewPr>
    <p:cSldViewPr snapToGrid="0">
      <p:cViewPr varScale="1">
        <p:scale>
          <a:sx n="74" d="100"/>
          <a:sy n="74" d="100"/>
        </p:scale>
        <p:origin x="1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9FD19-C16C-7941-9F3B-42A5BECE051C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25E33-28DA-124D-AC74-C174B9154F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878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2869" indent="-192869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25E33-28DA-124D-AC74-C174B9154F8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481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25E33-28DA-124D-AC74-C174B9154F8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0255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25E33-28DA-124D-AC74-C174B9154F8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717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67ED9-74D1-5A78-6BF3-7AB0E6D8F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EE8275-48CB-B2A4-C69F-713B8EA41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25DDFE2-791B-58B3-FAD3-F0EC6C419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5F88E4-3E28-C529-AC77-736969161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25E33-28DA-124D-AC74-C174B9154F8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600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69384-0216-81B9-BAF3-0CADCE1B7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0EAD15-3BCF-C69D-AF87-0C9D41405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5E2FEE2-600E-D3F5-A958-F91F461AE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D5FC12-F5B4-BF4F-28CE-DDA0A87358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25E33-28DA-124D-AC74-C174B9154F8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263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3B14-B2BA-983C-F5D5-F6DABE7DF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ABF5F87-9444-D057-11A0-D23FCAE13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666EFE5-F98A-F0FA-4C59-E3A819788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EA612F-950F-9B10-D1BB-426FDDD1F2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25E33-28DA-124D-AC74-C174B9154F8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593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F9CE57-DA0C-DF1B-3D9A-38E819AC5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7072362-B4FB-BAC6-6546-581158B43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AD04BF-10B7-8D9F-A9F8-8D928D2C2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0C0D-F45F-8F4E-AC1F-B4987CCB34E7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676712-CCCF-9BC1-B3C1-F37B11941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CAF239-C940-7093-8C81-D1FD7D46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5952-A0C7-7C4A-A693-0EEA3366E1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9416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A3445A-013A-0CB1-AC85-A8B6AE6BA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2884BB7-428D-9088-84B3-E8C35D4F5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9A5A0C-9F19-FC2C-0A1A-D4846F5F4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0C0D-F45F-8F4E-AC1F-B4987CCB34E7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239325-D052-9DB8-B7F7-441221C00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607BE-3F0A-7C1C-2E38-DECEB61F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5952-A0C7-7C4A-A693-0EEA3366E1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474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EA5BA4A-14F4-1229-6497-157C3D9D7F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10DF1C4-4BA6-8B95-7D01-3E28945F6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47C43A-EA8E-FDE0-99CA-3017E8ABB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0C0D-F45F-8F4E-AC1F-B4987CCB34E7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0BF502-159B-1631-B3E6-49A3BE004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346A79-AE45-D0E7-A31B-F72F6AA15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5952-A0C7-7C4A-A693-0EEA3366E1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370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CC6624-3966-2F82-B46A-3A87396F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2312F8-4D2B-3BB0-63A5-C424C9AF0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205E87-D07D-A09B-6212-9A1F3C05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0C0D-F45F-8F4E-AC1F-B4987CCB34E7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19355E-2436-187B-BA66-580C27E04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128BFC-9D30-F75D-A21F-1ACB197CB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5952-A0C7-7C4A-A693-0EEA3366E1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526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05F4A9-BA56-B1C5-AE54-A65AC678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273A30-DA87-A724-0649-16E3E06A7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4BC05B-1EA7-8394-2304-943EB67D7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0C0D-F45F-8F4E-AC1F-B4987CCB34E7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211742-2BF9-034E-DFF5-01B07DD2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95D68B-FA30-7621-7D58-D5B0439E9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5952-A0C7-7C4A-A693-0EEA3366E1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112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5148FD-02D5-9D89-B5CE-595BA2777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8F8C84-18BF-001E-C714-928E847AD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E92AE57-2663-C198-9370-65CBB5344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FEBF14-83E2-7BFC-C80F-7BABA89E0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0C0D-F45F-8F4E-AC1F-B4987CCB34E7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4E22ED-3E9A-334D-15A3-7B593A544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30EB1E-04EC-BEC3-C310-EB494F88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5952-A0C7-7C4A-A693-0EEA3366E1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685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FFBD3-DBA6-FBA7-51AA-18164903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83EBFB-F8A9-F317-D4C1-54D451039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1424C9-22B2-8917-3F8C-8AE66365D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C810111-1D47-910C-293B-A5DF0EC5C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0314F0-944D-A57C-4053-F9E799C63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A31F4C2-37C3-4227-8851-FB1F2A65F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0C0D-F45F-8F4E-AC1F-B4987CCB34E7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8AE7DA6-77C3-B406-E880-416F07372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16F8D75-EC0B-808D-EA6C-D44F040D6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5952-A0C7-7C4A-A693-0EEA3366E1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0862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DF66A-2E45-4459-EE5F-C9814293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57A2F3-1CBC-384A-04FD-D6EB2B48E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0C0D-F45F-8F4E-AC1F-B4987CCB34E7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C185F1-8929-FF80-641E-31EA25698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3802D0-EFC2-39E5-3DB1-73BA0DF4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5952-A0C7-7C4A-A693-0EEA3366E1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923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C3F96D-0371-CF50-EA62-B06534258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0C0D-F45F-8F4E-AC1F-B4987CCB34E7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324E1A-0152-9581-1EE6-F9770012B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D7CB8E-1463-3068-3DBA-6C5B03BB3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5952-A0C7-7C4A-A693-0EEA3366E1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72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E0EE1-0D16-9DCE-3819-12C221766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2AB003-DCBC-6F39-412F-CCAC44699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A91AFB-818B-AA78-E2C5-0D1CC86B7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B6DC31-EF30-42A1-A506-80EB9205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0C0D-F45F-8F4E-AC1F-B4987CCB34E7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D41ACF-DDDC-E68B-2C14-DC5316EB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6650E5-F5A6-6297-9BBF-BD6693C6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5952-A0C7-7C4A-A693-0EEA3366E1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286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46949-30DF-466F-3328-C0F41E2A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B3441A4-9014-3F00-0A31-2B2E386ED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65F93A-36BC-CD7E-9D32-425DA6E0B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3B0E65-77D5-7FB3-FB1D-2C2C909D1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0C0D-F45F-8F4E-AC1F-B4987CCB34E7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DB735A-4FC1-E5BE-A0FA-17CD55C9C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19D11FA-E22A-184F-DDBF-E308791F4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85952-A0C7-7C4A-A693-0EEA3366E1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94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89DDE40-74FF-1C83-1F04-A2886FFF1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259425-727A-3C0B-4973-69D417647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9FBB92-AB05-C0BD-BE5E-9F06F6BC6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3C0C0D-F45F-8F4E-AC1F-B4987CCB34E7}" type="datetimeFigureOut">
              <a:rPr lang="de-DE" smtClean="0"/>
              <a:t>29.01.26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8BB58A-4A75-9E31-05A0-3208D3F9F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372D04-77C7-E197-878B-048F0BBF9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785952-A0C7-7C4A-A693-0EEA3366E1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299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FD3FF">
                <a:alpha val="38500"/>
              </a:srgbClr>
            </a:gs>
            <a:gs pos="100000">
              <a:srgbClr val="157EA3">
                <a:alpha val="100000"/>
              </a:srgbClr>
            </a:gs>
          </a:gsLst>
          <a:lin ang="6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C9610-BF38-EDB3-0FD7-1EA617CA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8886" y="731191"/>
            <a:ext cx="8951863" cy="2387600"/>
          </a:xfrm>
        </p:spPr>
        <p:txBody>
          <a:bodyPr>
            <a:normAutofit fontScale="90000"/>
          </a:bodyPr>
          <a:lstStyle/>
          <a:p>
            <a:pPr algn="r"/>
            <a:r>
              <a:rPr lang="de-DE" b="1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Zu viel oder zu wenig Wasser? </a:t>
            </a:r>
            <a:br>
              <a:rPr lang="de-DE" b="1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</a:br>
            <a:r>
              <a:rPr lang="de-DE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Die Zukunft der Murg im Klimawandel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8CF22D1-6271-5BDD-9EC9-DC77B52B150E}"/>
              </a:ext>
            </a:extLst>
          </p:cNvPr>
          <p:cNvSpPr txBox="1"/>
          <p:nvPr/>
        </p:nvSpPr>
        <p:spPr>
          <a:xfrm>
            <a:off x="9742951" y="3262839"/>
            <a:ext cx="2633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Eine Projektstudie von</a:t>
            </a:r>
          </a:p>
          <a:p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Emma Morlock und Henry </a:t>
            </a:r>
            <a:r>
              <a:rPr lang="de-DE" sz="1200" spc="60" dirty="0" err="1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Hiemenz</a:t>
            </a:r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,</a:t>
            </a:r>
          </a:p>
          <a:p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Prof. Rüdiger Glaser</a:t>
            </a:r>
          </a:p>
        </p:txBody>
      </p: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E0C9C6F9-72A7-B569-05E1-F488AC070672}"/>
              </a:ext>
            </a:extLst>
          </p:cNvPr>
          <p:cNvSpPr/>
          <p:nvPr/>
        </p:nvSpPr>
        <p:spPr>
          <a:xfrm rot="5400000" flipV="1">
            <a:off x="9190292" y="3655478"/>
            <a:ext cx="830997" cy="45719"/>
          </a:xfrm>
          <a:prstGeom prst="roundRect">
            <a:avLst>
              <a:gd name="adj" fmla="val 50000"/>
            </a:avLst>
          </a:prstGeom>
          <a:solidFill>
            <a:srgbClr val="147D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96A73D-E542-3B46-660F-F28D413C3E3D}"/>
              </a:ext>
            </a:extLst>
          </p:cNvPr>
          <p:cNvSpPr>
            <a:spLocks/>
          </p:cNvSpPr>
          <p:nvPr/>
        </p:nvSpPr>
        <p:spPr>
          <a:xfrm>
            <a:off x="3823037" y="3022266"/>
            <a:ext cx="2432570" cy="23876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28600" cmpd="thickThin">
            <a:solidFill>
              <a:srgbClr val="147DA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71078"/>
                      <a:gd name="connsiteY0" fmla="*/ 2806385 h 5612769"/>
                      <a:gd name="connsiteX1" fmla="*/ 2835539 w 5671078"/>
                      <a:gd name="connsiteY1" fmla="*/ 0 h 5612769"/>
                      <a:gd name="connsiteX2" fmla="*/ 5671078 w 5671078"/>
                      <a:gd name="connsiteY2" fmla="*/ 2806385 h 5612769"/>
                      <a:gd name="connsiteX3" fmla="*/ 2835539 w 5671078"/>
                      <a:gd name="connsiteY3" fmla="*/ 5612770 h 5612769"/>
                      <a:gd name="connsiteX4" fmla="*/ 0 w 5671078"/>
                      <a:gd name="connsiteY4" fmla="*/ 2806385 h 5612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71078" h="5612769" fill="none" extrusionOk="0">
                        <a:moveTo>
                          <a:pt x="0" y="2806385"/>
                        </a:moveTo>
                        <a:cubicBezTo>
                          <a:pt x="217090" y="1282214"/>
                          <a:pt x="1347089" y="-159649"/>
                          <a:pt x="2835539" y="0"/>
                        </a:cubicBezTo>
                        <a:cubicBezTo>
                          <a:pt x="4152146" y="-38195"/>
                          <a:pt x="5597459" y="1325772"/>
                          <a:pt x="5671078" y="2806385"/>
                        </a:cubicBezTo>
                        <a:cubicBezTo>
                          <a:pt x="5663335" y="4282465"/>
                          <a:pt x="4320124" y="5725948"/>
                          <a:pt x="2835539" y="5612770"/>
                        </a:cubicBezTo>
                        <a:cubicBezTo>
                          <a:pt x="1417431" y="5695580"/>
                          <a:pt x="173961" y="4398136"/>
                          <a:pt x="0" y="2806385"/>
                        </a:cubicBezTo>
                        <a:close/>
                      </a:path>
                      <a:path w="5671078" h="5612769" stroke="0" extrusionOk="0">
                        <a:moveTo>
                          <a:pt x="0" y="2806385"/>
                        </a:moveTo>
                        <a:cubicBezTo>
                          <a:pt x="-73456" y="1211152"/>
                          <a:pt x="1224326" y="16960"/>
                          <a:pt x="2835539" y="0"/>
                        </a:cubicBezTo>
                        <a:cubicBezTo>
                          <a:pt x="4520426" y="25023"/>
                          <a:pt x="5380068" y="1265714"/>
                          <a:pt x="5671078" y="2806385"/>
                        </a:cubicBezTo>
                        <a:cubicBezTo>
                          <a:pt x="5591032" y="4434479"/>
                          <a:pt x="4384557" y="5706774"/>
                          <a:pt x="2835539" y="5612770"/>
                        </a:cubicBezTo>
                        <a:cubicBezTo>
                          <a:pt x="1234804" y="5593779"/>
                          <a:pt x="127752" y="4417350"/>
                          <a:pt x="0" y="280638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TextBox 69">
            <a:extLst>
              <a:ext uri="{FF2B5EF4-FFF2-40B4-BE49-F238E27FC236}">
                <a16:creationId xmlns:a16="http://schemas.microsoft.com/office/drawing/2014/main" id="{45904CC9-F3F5-0CDC-37CF-58060719AB8B}"/>
              </a:ext>
            </a:extLst>
          </p:cNvPr>
          <p:cNvSpPr txBox="1"/>
          <p:nvPr/>
        </p:nvSpPr>
        <p:spPr>
          <a:xfrm>
            <a:off x="5723621" y="5895743"/>
            <a:ext cx="3422394" cy="318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71"/>
              </a:lnSpc>
              <a:spcBef>
                <a:spcPct val="0"/>
              </a:spcBef>
            </a:pPr>
            <a:r>
              <a:rPr lang="de-DE" b="1" spc="37" dirty="0">
                <a:solidFill>
                  <a:srgbClr val="272727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Temperatur </a:t>
            </a:r>
            <a:r>
              <a:rPr lang="de-DE" spc="37" dirty="0">
                <a:solidFill>
                  <a:srgbClr val="272727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[°C]</a:t>
            </a:r>
          </a:p>
        </p:txBody>
      </p:sp>
      <p:sp>
        <p:nvSpPr>
          <p:cNvPr id="41" name="TextBox 70">
            <a:extLst>
              <a:ext uri="{FF2B5EF4-FFF2-40B4-BE49-F238E27FC236}">
                <a16:creationId xmlns:a16="http://schemas.microsoft.com/office/drawing/2014/main" id="{4D3E2439-DA33-BAA6-D8D9-A18FADD97566}"/>
              </a:ext>
            </a:extLst>
          </p:cNvPr>
          <p:cNvSpPr txBox="1"/>
          <p:nvPr/>
        </p:nvSpPr>
        <p:spPr>
          <a:xfrm>
            <a:off x="216469" y="437026"/>
            <a:ext cx="2829128" cy="329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71"/>
              </a:lnSpc>
              <a:spcBef>
                <a:spcPct val="0"/>
              </a:spcBef>
            </a:pPr>
            <a:r>
              <a:rPr lang="de-DE" b="1" spc="37" dirty="0"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Niederschlag</a:t>
            </a:r>
            <a:r>
              <a:rPr lang="de-DE" b="1" spc="37" dirty="0">
                <a:ea typeface="Arial MT Pro Bold"/>
                <a:cs typeface="Arial MT Pro Bold"/>
                <a:sym typeface="Arial MT Pro Bold"/>
              </a:rPr>
              <a:t> [mm]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77688D-1986-CDD8-A0D2-1A5951DB0677}"/>
              </a:ext>
            </a:extLst>
          </p:cNvPr>
          <p:cNvSpPr/>
          <p:nvPr/>
        </p:nvSpPr>
        <p:spPr>
          <a:xfrm>
            <a:off x="687184" y="1828466"/>
            <a:ext cx="3422394" cy="337617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28600" cmpd="thickThin">
            <a:solidFill>
              <a:srgbClr val="147D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3" name="Grafik 42" descr="Regen Silhouette">
            <a:extLst>
              <a:ext uri="{FF2B5EF4-FFF2-40B4-BE49-F238E27FC236}">
                <a16:creationId xmlns:a16="http://schemas.microsoft.com/office/drawing/2014/main" id="{3087040D-7FAD-A23A-46DA-2545BF9724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469" y="848721"/>
            <a:ext cx="1290495" cy="1290495"/>
          </a:xfrm>
          <a:prstGeom prst="rect">
            <a:avLst/>
          </a:prstGeom>
        </p:spPr>
      </p:pic>
      <p:pic>
        <p:nvPicPr>
          <p:cNvPr id="44" name="Grafik 43" descr="Thermometer mit einfarbiger Füllung">
            <a:extLst>
              <a:ext uri="{FF2B5EF4-FFF2-40B4-BE49-F238E27FC236}">
                <a16:creationId xmlns:a16="http://schemas.microsoft.com/office/drawing/2014/main" id="{666EF57E-99B0-0797-FAA4-9694F2DA70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50511" y="4962587"/>
            <a:ext cx="894558" cy="894558"/>
          </a:xfrm>
          <a:prstGeom prst="rect">
            <a:avLst/>
          </a:prstGeom>
        </p:spPr>
      </p:pic>
      <p:sp>
        <p:nvSpPr>
          <p:cNvPr id="51" name="TextBox 71">
            <a:extLst>
              <a:ext uri="{FF2B5EF4-FFF2-40B4-BE49-F238E27FC236}">
                <a16:creationId xmlns:a16="http://schemas.microsoft.com/office/drawing/2014/main" id="{BDDE5F82-4805-5C68-873D-A02FA69361DE}"/>
              </a:ext>
            </a:extLst>
          </p:cNvPr>
          <p:cNvSpPr txBox="1"/>
          <p:nvPr/>
        </p:nvSpPr>
        <p:spPr>
          <a:xfrm>
            <a:off x="1334825" y="4180269"/>
            <a:ext cx="2861701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71"/>
              </a:lnSpc>
              <a:spcBef>
                <a:spcPct val="0"/>
              </a:spcBef>
            </a:pPr>
            <a:r>
              <a:rPr lang="de-DE" b="1" spc="37" dirty="0">
                <a:solidFill>
                  <a:srgbClr val="FFFFFB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Abfluss </a:t>
            </a:r>
            <a:r>
              <a:rPr lang="de-DE" spc="37" dirty="0">
                <a:solidFill>
                  <a:srgbClr val="FFFFFB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[m</a:t>
            </a:r>
            <a:r>
              <a:rPr lang="de-DE" dirty="0">
                <a:solidFill>
                  <a:srgbClr val="FFFF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³</a:t>
            </a:r>
            <a:r>
              <a:rPr lang="de-DE" spc="37" dirty="0">
                <a:solidFill>
                  <a:srgbClr val="FFFFFB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/s]</a:t>
            </a:r>
          </a:p>
        </p:txBody>
      </p:sp>
      <p:sp>
        <p:nvSpPr>
          <p:cNvPr id="52" name="Freeform 23">
            <a:extLst>
              <a:ext uri="{FF2B5EF4-FFF2-40B4-BE49-F238E27FC236}">
                <a16:creationId xmlns:a16="http://schemas.microsoft.com/office/drawing/2014/main" id="{C7FF9BD4-36C0-8C74-564B-C2CC88EE20EF}"/>
              </a:ext>
            </a:extLst>
          </p:cNvPr>
          <p:cNvSpPr>
            <a:spLocks noChangeAspect="1"/>
          </p:cNvSpPr>
          <p:nvPr/>
        </p:nvSpPr>
        <p:spPr>
          <a:xfrm>
            <a:off x="8100353" y="3157389"/>
            <a:ext cx="1286932" cy="1041895"/>
          </a:xfrm>
          <a:custGeom>
            <a:avLst/>
            <a:gdLst/>
            <a:ahLst/>
            <a:cxnLst/>
            <a:rect l="l" t="t" r="r" b="b"/>
            <a:pathLst>
              <a:path w="1922485" h="1359257">
                <a:moveTo>
                  <a:pt x="0" y="0"/>
                </a:moveTo>
                <a:lnTo>
                  <a:pt x="1922485" y="0"/>
                </a:lnTo>
                <a:lnTo>
                  <a:pt x="1922485" y="1359257"/>
                </a:lnTo>
                <a:lnTo>
                  <a:pt x="0" y="13592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de-DE" sz="2028" dirty="0"/>
          </a:p>
        </p:txBody>
      </p:sp>
    </p:spTree>
    <p:extLst>
      <p:ext uri="{BB962C8B-B14F-4D97-AF65-F5344CB8AC3E}">
        <p14:creationId xmlns:p14="http://schemas.microsoft.com/office/powerpoint/2010/main" val="3733829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FD3FF">
                <a:alpha val="38500"/>
              </a:srgbClr>
            </a:gs>
            <a:gs pos="100000">
              <a:srgbClr val="157EA3">
                <a:alpha val="100000"/>
              </a:srgbClr>
            </a:gs>
          </a:gsLst>
          <a:lin ang="60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1DE9E9-9D2A-9C2F-863A-6D134381E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35881-7BEE-0148-A884-DAEF8327E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ECF86DA-227E-1F36-31C2-C0F9B0431C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9723047"/>
              </p:ext>
            </p:extLst>
          </p:nvPr>
        </p:nvGraphicFramePr>
        <p:xfrm>
          <a:off x="838199" y="1790274"/>
          <a:ext cx="10105571" cy="33913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37015">
                  <a:extLst>
                    <a:ext uri="{9D8B030D-6E8A-4147-A177-3AD203B41FA5}">
                      <a16:colId xmlns:a16="http://schemas.microsoft.com/office/drawing/2014/main" val="1061795756"/>
                    </a:ext>
                  </a:extLst>
                </a:gridCol>
                <a:gridCol w="3727464">
                  <a:extLst>
                    <a:ext uri="{9D8B030D-6E8A-4147-A177-3AD203B41FA5}">
                      <a16:colId xmlns:a16="http://schemas.microsoft.com/office/drawing/2014/main" val="1469292303"/>
                    </a:ext>
                  </a:extLst>
                </a:gridCol>
                <a:gridCol w="3541092">
                  <a:extLst>
                    <a:ext uri="{9D8B030D-6E8A-4147-A177-3AD203B41FA5}">
                      <a16:colId xmlns:a16="http://schemas.microsoft.com/office/drawing/2014/main" val="4235304703"/>
                    </a:ext>
                  </a:extLst>
                </a:gridCol>
              </a:tblGrid>
              <a:tr h="66134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de-DE" sz="1800" b="1" dirty="0">
                          <a:effectLst/>
                        </a:rPr>
                        <a:t>Szenario</a:t>
                      </a:r>
                      <a:endParaRPr lang="de-DE" sz="18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de-DE" sz="1800" b="1" dirty="0">
                          <a:effectLst/>
                        </a:rPr>
                        <a:t>Input</a:t>
                      </a:r>
                      <a:endParaRPr lang="de-DE" sz="18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de-DE" sz="1800" b="1" dirty="0">
                          <a:effectLst/>
                        </a:rPr>
                        <a:t>Output</a:t>
                      </a:r>
                      <a:endParaRPr lang="de-DE" sz="18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34960"/>
                  </a:ext>
                </a:extLst>
              </a:tr>
              <a:tr h="123905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de-DE" sz="1800" dirty="0">
                          <a:effectLst/>
                        </a:rPr>
                        <a:t>historische Daten (ERA5)</a:t>
                      </a:r>
                      <a:endParaRPr lang="de-DE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de-DE" sz="1800" dirty="0">
                          <a:effectLst/>
                        </a:rPr>
                        <a:t>Temperatur °C, Niederschlag mm</a:t>
                      </a:r>
                      <a:endParaRPr lang="de-DE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de-DE" sz="1800" dirty="0">
                          <a:effectLst/>
                        </a:rPr>
                        <a:t>Abfluss m3/s (Messstation Bad Rotenfels, LUBW)</a:t>
                      </a:r>
                      <a:endParaRPr lang="de-DE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65459414"/>
                  </a:ext>
                </a:extLst>
              </a:tr>
              <a:tr h="80145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de-DE" sz="1800" dirty="0">
                          <a:effectLst/>
                        </a:rPr>
                        <a:t>RCP2.6 (</a:t>
                      </a:r>
                      <a:r>
                        <a:rPr lang="de-DE" sz="1800" dirty="0" err="1">
                          <a:effectLst/>
                        </a:rPr>
                        <a:t>ReKliEs</a:t>
                      </a:r>
                      <a:r>
                        <a:rPr lang="de-DE" sz="1800" dirty="0">
                          <a:effectLst/>
                        </a:rPr>
                        <a:t>)</a:t>
                      </a:r>
                      <a:endParaRPr lang="de-DE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de-DE" sz="1800" dirty="0">
                          <a:effectLst/>
                        </a:rPr>
                        <a:t>Temperatur °C, Niederschlag mm</a:t>
                      </a:r>
                      <a:endParaRPr lang="de-DE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de-DE" sz="1800" dirty="0">
                          <a:effectLst/>
                        </a:rPr>
                        <a:t>Abfluss m3/s (prognostiziert)</a:t>
                      </a:r>
                      <a:endParaRPr lang="de-DE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88363700"/>
                  </a:ext>
                </a:extLst>
              </a:tr>
              <a:tr h="68947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de-DE" sz="1800" dirty="0">
                          <a:effectLst/>
                        </a:rPr>
                        <a:t>RCP8.5 (</a:t>
                      </a:r>
                      <a:r>
                        <a:rPr lang="de-DE" sz="1800" dirty="0" err="1">
                          <a:effectLst/>
                        </a:rPr>
                        <a:t>ReKliEs</a:t>
                      </a:r>
                      <a:r>
                        <a:rPr lang="de-DE" sz="1800" dirty="0">
                          <a:effectLst/>
                        </a:rPr>
                        <a:t>)</a:t>
                      </a:r>
                      <a:endParaRPr lang="de-DE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de-DE" sz="1800">
                          <a:effectLst/>
                        </a:rPr>
                        <a:t>Temperatur °C, Niederschlag mm</a:t>
                      </a:r>
                      <a:endParaRPr lang="de-DE" sz="1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de-DE" sz="1800" dirty="0">
                          <a:effectLst/>
                        </a:rPr>
                        <a:t>Abfluss m3/s (prognostiziert)</a:t>
                      </a:r>
                      <a:endParaRPr lang="de-DE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5295540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37322168-8D79-F765-3FA8-123DFABB34F0}"/>
              </a:ext>
            </a:extLst>
          </p:cNvPr>
          <p:cNvSpPr txBox="1"/>
          <p:nvPr/>
        </p:nvSpPr>
        <p:spPr>
          <a:xfrm>
            <a:off x="9558832" y="265538"/>
            <a:ext cx="2633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Eine Projektstudie von</a:t>
            </a:r>
          </a:p>
          <a:p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Emma Morlock und Henry </a:t>
            </a:r>
            <a:r>
              <a:rPr lang="de-DE" sz="1200" spc="60" dirty="0" err="1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Hiemenz</a:t>
            </a:r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,</a:t>
            </a:r>
          </a:p>
          <a:p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Prof. Rüdiger Glaser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4B123393-A152-F134-7333-7EFE6999B2C6}"/>
              </a:ext>
            </a:extLst>
          </p:cNvPr>
          <p:cNvSpPr/>
          <p:nvPr/>
        </p:nvSpPr>
        <p:spPr>
          <a:xfrm rot="5400000" flipV="1">
            <a:off x="9006173" y="658177"/>
            <a:ext cx="830997" cy="45719"/>
          </a:xfrm>
          <a:prstGeom prst="roundRect">
            <a:avLst>
              <a:gd name="adj" fmla="val 50000"/>
            </a:avLst>
          </a:prstGeom>
          <a:solidFill>
            <a:srgbClr val="147D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8C84172-6329-E255-20A8-14470A4C3C0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9" name="Freeform 23">
            <a:extLst>
              <a:ext uri="{FF2B5EF4-FFF2-40B4-BE49-F238E27FC236}">
                <a16:creationId xmlns:a16="http://schemas.microsoft.com/office/drawing/2014/main" id="{2C910C7E-1204-AD14-0742-3DAF6D957EF6}"/>
              </a:ext>
            </a:extLst>
          </p:cNvPr>
          <p:cNvSpPr>
            <a:spLocks noChangeAspect="1"/>
          </p:cNvSpPr>
          <p:nvPr/>
        </p:nvSpPr>
        <p:spPr>
          <a:xfrm>
            <a:off x="7997579" y="159964"/>
            <a:ext cx="1286932" cy="1041895"/>
          </a:xfrm>
          <a:custGeom>
            <a:avLst/>
            <a:gdLst/>
            <a:ahLst/>
            <a:cxnLst/>
            <a:rect l="l" t="t" r="r" b="b"/>
            <a:pathLst>
              <a:path w="1922485" h="1359257">
                <a:moveTo>
                  <a:pt x="0" y="0"/>
                </a:moveTo>
                <a:lnTo>
                  <a:pt x="1922485" y="0"/>
                </a:lnTo>
                <a:lnTo>
                  <a:pt x="1922485" y="1359257"/>
                </a:lnTo>
                <a:lnTo>
                  <a:pt x="0" y="1359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 sz="2028" dirty="0"/>
          </a:p>
        </p:txBody>
      </p:sp>
    </p:spTree>
    <p:extLst>
      <p:ext uri="{BB962C8B-B14F-4D97-AF65-F5344CB8AC3E}">
        <p14:creationId xmlns:p14="http://schemas.microsoft.com/office/powerpoint/2010/main" val="729323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FD3FF">
                <a:alpha val="38500"/>
              </a:srgbClr>
            </a:gs>
            <a:gs pos="100000">
              <a:srgbClr val="157EA3">
                <a:alpha val="100000"/>
              </a:srgbClr>
            </a:gs>
          </a:gsLst>
          <a:lin ang="60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EA0A20-18A3-B566-03ED-3A62057C2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AFCB68-AEC6-3A58-D1F4-E1118923D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Learning Modell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1AB3A70-66EA-D6F1-0CE3-735913819FA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0D115A3-CED6-30A3-ECC3-1DB8D75D343B}"/>
              </a:ext>
            </a:extLst>
          </p:cNvPr>
          <p:cNvSpPr txBox="1"/>
          <p:nvPr/>
        </p:nvSpPr>
        <p:spPr>
          <a:xfrm>
            <a:off x="838200" y="1797306"/>
            <a:ext cx="106299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200" dirty="0"/>
          </a:p>
          <a:p>
            <a:pPr marL="342900" indent="-342900">
              <a:buFontTx/>
              <a:buAutoNum type="arabicPeriod"/>
            </a:pPr>
            <a:r>
              <a:rPr lang="de-DE" sz="2200" b="1" dirty="0"/>
              <a:t>Zeitverzögerung</a:t>
            </a:r>
            <a:r>
              <a:rPr lang="de-DE" sz="2200" dirty="0"/>
              <a:t> von 3 Tagen definieren</a:t>
            </a:r>
          </a:p>
          <a:p>
            <a:pPr marL="342900" indent="-342900">
              <a:buAutoNum type="arabicPeriod"/>
            </a:pPr>
            <a:r>
              <a:rPr lang="de-DE" sz="2200" dirty="0"/>
              <a:t>Daten zeitlich </a:t>
            </a:r>
            <a:r>
              <a:rPr lang="de-DE" sz="2200" b="1" dirty="0"/>
              <a:t>splitten</a:t>
            </a:r>
            <a:r>
              <a:rPr lang="de-DE" sz="2200" dirty="0"/>
              <a:t> in 60% Training, 20% Validierung, 20% Test</a:t>
            </a:r>
          </a:p>
          <a:p>
            <a:pPr marL="342900" indent="-342900">
              <a:buAutoNum type="arabicPeriod"/>
            </a:pPr>
            <a:r>
              <a:rPr lang="de-DE" sz="2200" dirty="0"/>
              <a:t>Input- und </a:t>
            </a:r>
            <a:r>
              <a:rPr lang="de-DE" sz="2200" dirty="0" err="1"/>
              <a:t>Outputvariablen</a:t>
            </a:r>
            <a:r>
              <a:rPr lang="de-DE" sz="2200" dirty="0"/>
              <a:t> </a:t>
            </a:r>
            <a:r>
              <a:rPr lang="de-DE" sz="2200" b="1" dirty="0"/>
              <a:t>skalieren</a:t>
            </a:r>
            <a:r>
              <a:rPr lang="de-DE" sz="2200" dirty="0"/>
              <a:t> (Mittelwert 0, Standardabweichung 1)</a:t>
            </a:r>
          </a:p>
          <a:p>
            <a:pPr marL="342900" indent="-342900">
              <a:buAutoNum type="arabicPeriod"/>
            </a:pPr>
            <a:r>
              <a:rPr lang="de-DE" sz="2200" b="1" dirty="0"/>
              <a:t>Modellarchitektur</a:t>
            </a:r>
          </a:p>
          <a:p>
            <a:pPr marL="342900" indent="-342900">
              <a:buAutoNum type="arabicPeriod"/>
            </a:pPr>
            <a:r>
              <a:rPr lang="de-DE" sz="2200" dirty="0"/>
              <a:t>Model </a:t>
            </a:r>
            <a:r>
              <a:rPr lang="de-DE" sz="2200" b="1" dirty="0"/>
              <a:t>trainieren</a:t>
            </a:r>
            <a:r>
              <a:rPr lang="de-DE" sz="2200" dirty="0"/>
              <a:t> und testen</a:t>
            </a:r>
          </a:p>
          <a:p>
            <a:pPr marL="342900" indent="-342900">
              <a:buAutoNum type="arabicPeriod"/>
            </a:pPr>
            <a:r>
              <a:rPr lang="de-DE" sz="2200" b="1" dirty="0"/>
              <a:t>Rückskalierung</a:t>
            </a:r>
            <a:r>
              <a:rPr lang="de-DE" sz="2200" dirty="0"/>
              <a:t> der Input- und </a:t>
            </a:r>
            <a:r>
              <a:rPr lang="de-DE" sz="2200" dirty="0" err="1"/>
              <a:t>Outputvariablen</a:t>
            </a:r>
            <a:r>
              <a:rPr lang="de-DE" sz="2200" dirty="0"/>
              <a:t> um wieder „echte“ Werte zu erhalten</a:t>
            </a:r>
          </a:p>
          <a:p>
            <a:pPr marL="342900" indent="-342900">
              <a:buAutoNum type="arabicPeriod"/>
            </a:pPr>
            <a:endParaRPr lang="de-DE" sz="2200" b="1" dirty="0"/>
          </a:p>
          <a:p>
            <a:endParaRPr lang="de-DE" sz="22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868FB85-738D-3ADF-187D-08DE4242057E}"/>
              </a:ext>
            </a:extLst>
          </p:cNvPr>
          <p:cNvSpPr txBox="1"/>
          <p:nvPr/>
        </p:nvSpPr>
        <p:spPr>
          <a:xfrm>
            <a:off x="9558832" y="265538"/>
            <a:ext cx="2633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Eine Projektstudie von</a:t>
            </a:r>
          </a:p>
          <a:p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Emma Morlock und Henry </a:t>
            </a:r>
            <a:r>
              <a:rPr lang="de-DE" sz="1200" spc="60" dirty="0" err="1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Hiemenz</a:t>
            </a:r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,</a:t>
            </a:r>
          </a:p>
          <a:p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Prof. Rüdiger Glaser</a:t>
            </a: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A6F4A847-FDDE-DB64-060F-2D5C3FF0A8AE}"/>
              </a:ext>
            </a:extLst>
          </p:cNvPr>
          <p:cNvSpPr/>
          <p:nvPr/>
        </p:nvSpPr>
        <p:spPr>
          <a:xfrm rot="5400000" flipV="1">
            <a:off x="9006173" y="658177"/>
            <a:ext cx="830997" cy="45719"/>
          </a:xfrm>
          <a:prstGeom prst="roundRect">
            <a:avLst>
              <a:gd name="adj" fmla="val 50000"/>
            </a:avLst>
          </a:prstGeom>
          <a:solidFill>
            <a:srgbClr val="147D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0ACF34B5-5A42-21A6-0A1C-960D4EFA07FE}"/>
              </a:ext>
            </a:extLst>
          </p:cNvPr>
          <p:cNvSpPr>
            <a:spLocks noChangeAspect="1"/>
          </p:cNvSpPr>
          <p:nvPr/>
        </p:nvSpPr>
        <p:spPr>
          <a:xfrm>
            <a:off x="7997579" y="159964"/>
            <a:ext cx="1286932" cy="1041895"/>
          </a:xfrm>
          <a:custGeom>
            <a:avLst/>
            <a:gdLst/>
            <a:ahLst/>
            <a:cxnLst/>
            <a:rect l="l" t="t" r="r" b="b"/>
            <a:pathLst>
              <a:path w="1922485" h="1359257">
                <a:moveTo>
                  <a:pt x="0" y="0"/>
                </a:moveTo>
                <a:lnTo>
                  <a:pt x="1922485" y="0"/>
                </a:lnTo>
                <a:lnTo>
                  <a:pt x="1922485" y="1359257"/>
                </a:lnTo>
                <a:lnTo>
                  <a:pt x="0" y="1359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 sz="2028" dirty="0"/>
          </a:p>
        </p:txBody>
      </p:sp>
    </p:spTree>
    <p:extLst>
      <p:ext uri="{BB962C8B-B14F-4D97-AF65-F5344CB8AC3E}">
        <p14:creationId xmlns:p14="http://schemas.microsoft.com/office/powerpoint/2010/main" val="263638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FD3FF">
                <a:alpha val="38500"/>
              </a:srgbClr>
            </a:gs>
            <a:gs pos="100000">
              <a:srgbClr val="157EA3">
                <a:alpha val="100000"/>
              </a:srgbClr>
            </a:gs>
          </a:gsLst>
          <a:lin ang="60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C3DCC4-B6A1-A37F-5187-ECC58BCD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DA09E-3DF0-9C82-6319-AABC6AEF1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DL-Modell Vorhersage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BC5EB04-7B1D-8AD6-0CCD-8CB8EF3B09E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B9E2B5-EC9C-C0AC-733E-823793BA2CC9}"/>
              </a:ext>
            </a:extLst>
          </p:cNvPr>
          <p:cNvSpPr txBox="1"/>
          <p:nvPr/>
        </p:nvSpPr>
        <p:spPr>
          <a:xfrm>
            <a:off x="838200" y="1690688"/>
            <a:ext cx="10629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2000" dirty="0"/>
              <a:t>Modell, dass aus den historischen Daten gelernt hat speichern und auf die neuen Temperatur- und Niederschlagsdaten von </a:t>
            </a:r>
            <a:r>
              <a:rPr lang="de-DE" sz="2000" dirty="0" err="1"/>
              <a:t>ReKliEs</a:t>
            </a:r>
            <a:r>
              <a:rPr lang="de-DE" sz="2000" dirty="0"/>
              <a:t> anwenden</a:t>
            </a:r>
          </a:p>
          <a:p>
            <a:pPr marL="342900" indent="-342900">
              <a:buAutoNum type="arabicPeriod"/>
            </a:pPr>
            <a:r>
              <a:rPr lang="de-DE" sz="2000" dirty="0"/>
              <a:t>Modell prognostiziert dadurch neue, zukünftige Abflusswerte</a:t>
            </a:r>
          </a:p>
          <a:p>
            <a:pPr marL="342900" indent="-342900">
              <a:buAutoNum type="arabicPeriod"/>
            </a:pPr>
            <a:endParaRPr lang="de-DE" sz="2000" dirty="0"/>
          </a:p>
        </p:txBody>
      </p:sp>
      <p:pic>
        <p:nvPicPr>
          <p:cNvPr id="15" name="Grafik 14" descr="Ein Bild, das Text, Screenshot, Schrift, weiß enthält.&#10;&#10;KI-generierte Inhalte können fehlerhaft sein.">
            <a:extLst>
              <a:ext uri="{FF2B5EF4-FFF2-40B4-BE49-F238E27FC236}">
                <a16:creationId xmlns:a16="http://schemas.microsoft.com/office/drawing/2014/main" id="{98A7B535-F34B-C607-AED0-1F3E6EDD9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93397"/>
            <a:ext cx="7581900" cy="296236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B961369-2261-1821-F8A5-D8AA7EF70D2D}"/>
              </a:ext>
            </a:extLst>
          </p:cNvPr>
          <p:cNvSpPr txBox="1"/>
          <p:nvPr/>
        </p:nvSpPr>
        <p:spPr>
          <a:xfrm>
            <a:off x="9558832" y="265538"/>
            <a:ext cx="2633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Eine Projektstudie von</a:t>
            </a:r>
          </a:p>
          <a:p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Emma Morlock und Henry </a:t>
            </a:r>
            <a:r>
              <a:rPr lang="de-DE" sz="1200" spc="60" dirty="0" err="1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Hiemenz</a:t>
            </a:r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,</a:t>
            </a:r>
          </a:p>
          <a:p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Prof. Rüdiger Glaser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AC3427A1-01BD-E215-AAF3-FD1BBF35563D}"/>
              </a:ext>
            </a:extLst>
          </p:cNvPr>
          <p:cNvSpPr/>
          <p:nvPr/>
        </p:nvSpPr>
        <p:spPr>
          <a:xfrm rot="5400000" flipV="1">
            <a:off x="9006173" y="658177"/>
            <a:ext cx="830997" cy="45719"/>
          </a:xfrm>
          <a:prstGeom prst="roundRect">
            <a:avLst>
              <a:gd name="adj" fmla="val 50000"/>
            </a:avLst>
          </a:prstGeom>
          <a:solidFill>
            <a:srgbClr val="147D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284C3CF9-9A00-B04A-B074-AA8AA31A5F33}"/>
              </a:ext>
            </a:extLst>
          </p:cNvPr>
          <p:cNvSpPr>
            <a:spLocks noChangeAspect="1"/>
          </p:cNvSpPr>
          <p:nvPr/>
        </p:nvSpPr>
        <p:spPr>
          <a:xfrm>
            <a:off x="7997579" y="159964"/>
            <a:ext cx="1286932" cy="1041895"/>
          </a:xfrm>
          <a:custGeom>
            <a:avLst/>
            <a:gdLst/>
            <a:ahLst/>
            <a:cxnLst/>
            <a:rect l="l" t="t" r="r" b="b"/>
            <a:pathLst>
              <a:path w="1922485" h="1359257">
                <a:moveTo>
                  <a:pt x="0" y="0"/>
                </a:moveTo>
                <a:lnTo>
                  <a:pt x="1922485" y="0"/>
                </a:lnTo>
                <a:lnTo>
                  <a:pt x="1922485" y="1359257"/>
                </a:lnTo>
                <a:lnTo>
                  <a:pt x="0" y="1359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 sz="2028" dirty="0"/>
          </a:p>
        </p:txBody>
      </p:sp>
    </p:spTree>
    <p:extLst>
      <p:ext uri="{BB962C8B-B14F-4D97-AF65-F5344CB8AC3E}">
        <p14:creationId xmlns:p14="http://schemas.microsoft.com/office/powerpoint/2010/main" val="2406986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FD3FF">
                <a:alpha val="38500"/>
              </a:srgbClr>
            </a:gs>
            <a:gs pos="100000">
              <a:srgbClr val="157EA3">
                <a:alpha val="100000"/>
              </a:srgbClr>
            </a:gs>
          </a:gsLst>
          <a:lin ang="60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FB9504-FCAA-821D-3920-9C8BF53A3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4B771-E2D6-C902-F739-301D0A5E2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DL-Modell Vorhersage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CCC3329-E188-DFED-6527-C42150A8A9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CA11A7-811B-B13C-D2F7-D3BFB6BE2E59}"/>
              </a:ext>
            </a:extLst>
          </p:cNvPr>
          <p:cNvSpPr txBox="1"/>
          <p:nvPr/>
        </p:nvSpPr>
        <p:spPr>
          <a:xfrm>
            <a:off x="838200" y="1690688"/>
            <a:ext cx="10629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2000" dirty="0"/>
              <a:t>Modell, dass aus den historischen Daten gelernt hat speichern und auf die neuen Temperatur- und Niederschlagsdaten von </a:t>
            </a:r>
            <a:r>
              <a:rPr lang="de-DE" sz="2000" dirty="0" err="1"/>
              <a:t>ReKliEs</a:t>
            </a:r>
            <a:r>
              <a:rPr lang="de-DE" sz="2000" dirty="0"/>
              <a:t> anwenden</a:t>
            </a:r>
          </a:p>
          <a:p>
            <a:pPr marL="342900" indent="-342900">
              <a:buAutoNum type="arabicPeriod"/>
            </a:pPr>
            <a:r>
              <a:rPr lang="de-DE" sz="2000" dirty="0"/>
              <a:t>Modell prognostiziert dadurch neue, zukünftige Abflusswerte</a:t>
            </a:r>
          </a:p>
          <a:p>
            <a:pPr marL="342900" indent="-342900">
              <a:buAutoNum type="arabicPeriod"/>
            </a:pPr>
            <a:endParaRPr lang="de-DE" sz="2000" dirty="0"/>
          </a:p>
        </p:txBody>
      </p:sp>
      <p:pic>
        <p:nvPicPr>
          <p:cNvPr id="15" name="Grafik 14" descr="Ein Bild, das Text, Screenshot, Schrift, weiß enthält.&#10;&#10;KI-generierte Inhalte können fehlerhaft sein.">
            <a:extLst>
              <a:ext uri="{FF2B5EF4-FFF2-40B4-BE49-F238E27FC236}">
                <a16:creationId xmlns:a16="http://schemas.microsoft.com/office/drawing/2014/main" id="{122AA00D-908C-0032-6A75-6F0A1355F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93397"/>
            <a:ext cx="7581900" cy="2962367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B66AFFD0-3BE3-96FD-DF76-662C32CA487B}"/>
              </a:ext>
            </a:extLst>
          </p:cNvPr>
          <p:cNvSpPr txBox="1">
            <a:spLocks/>
          </p:cNvSpPr>
          <p:nvPr/>
        </p:nvSpPr>
        <p:spPr>
          <a:xfrm>
            <a:off x="8896350" y="5266899"/>
            <a:ext cx="3086100" cy="1325563"/>
          </a:xfrm>
          <a:prstGeom prst="rect">
            <a:avLst/>
          </a:prstGeom>
          <a:solidFill>
            <a:srgbClr val="FFFFFA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1" dirty="0"/>
              <a:t>Info: </a:t>
            </a:r>
            <a:r>
              <a:rPr lang="de-DE" sz="2000" dirty="0"/>
              <a:t>Unser Workflow und alle Daten sind dokumentiert über GitHub. Das Repository wird am 31.01 freigeschaltet.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92E1E23-477A-8D62-1620-32446502A2FA}"/>
              </a:ext>
            </a:extLst>
          </p:cNvPr>
          <p:cNvSpPr txBox="1"/>
          <p:nvPr/>
        </p:nvSpPr>
        <p:spPr>
          <a:xfrm>
            <a:off x="9558832" y="265538"/>
            <a:ext cx="2633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Eine Projektstudie von</a:t>
            </a:r>
          </a:p>
          <a:p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Emma Morlock und Henry </a:t>
            </a:r>
            <a:r>
              <a:rPr lang="de-DE" sz="1200" spc="60" dirty="0" err="1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Hiemenz</a:t>
            </a:r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,</a:t>
            </a:r>
          </a:p>
          <a:p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Prof. Rüdiger Glaser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8484FC8C-CF25-2B67-0168-EC362177B90E}"/>
              </a:ext>
            </a:extLst>
          </p:cNvPr>
          <p:cNvSpPr/>
          <p:nvPr/>
        </p:nvSpPr>
        <p:spPr>
          <a:xfrm rot="5400000" flipV="1">
            <a:off x="9006173" y="658177"/>
            <a:ext cx="830997" cy="45719"/>
          </a:xfrm>
          <a:prstGeom prst="roundRect">
            <a:avLst>
              <a:gd name="adj" fmla="val 50000"/>
            </a:avLst>
          </a:prstGeom>
          <a:solidFill>
            <a:srgbClr val="147D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712D1E6E-AAA7-3E40-F6F7-24C453AA71E6}"/>
              </a:ext>
            </a:extLst>
          </p:cNvPr>
          <p:cNvSpPr>
            <a:spLocks noChangeAspect="1"/>
          </p:cNvSpPr>
          <p:nvPr/>
        </p:nvSpPr>
        <p:spPr>
          <a:xfrm>
            <a:off x="7997579" y="159964"/>
            <a:ext cx="1286932" cy="1041895"/>
          </a:xfrm>
          <a:custGeom>
            <a:avLst/>
            <a:gdLst/>
            <a:ahLst/>
            <a:cxnLst/>
            <a:rect l="l" t="t" r="r" b="b"/>
            <a:pathLst>
              <a:path w="1922485" h="1359257">
                <a:moveTo>
                  <a:pt x="0" y="0"/>
                </a:moveTo>
                <a:lnTo>
                  <a:pt x="1922485" y="0"/>
                </a:lnTo>
                <a:lnTo>
                  <a:pt x="1922485" y="1359257"/>
                </a:lnTo>
                <a:lnTo>
                  <a:pt x="0" y="1359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 sz="2028" dirty="0"/>
          </a:p>
        </p:txBody>
      </p:sp>
    </p:spTree>
    <p:extLst>
      <p:ext uri="{BB962C8B-B14F-4D97-AF65-F5344CB8AC3E}">
        <p14:creationId xmlns:p14="http://schemas.microsoft.com/office/powerpoint/2010/main" val="1183664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33E125-937B-1F82-2BBD-9F0E16FFF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C7ACB07-FC66-37B1-9A57-019E1015349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6" name="Grafik 5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D21CCD5C-D53A-5505-7D5F-53585F9B1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32" y="224775"/>
            <a:ext cx="4528710" cy="640845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98E30DD6-ED2E-6E91-361D-D28827F7B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962" y="4708523"/>
            <a:ext cx="6566086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…Ergebnisse unserer Analyse und weitere Informationen erfahrt ihr auf unserem Poster!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6630FAB-B5A2-C029-B2C6-F9864D8F9B64}"/>
              </a:ext>
            </a:extLst>
          </p:cNvPr>
          <p:cNvSpPr txBox="1"/>
          <p:nvPr/>
        </p:nvSpPr>
        <p:spPr>
          <a:xfrm>
            <a:off x="9558832" y="265538"/>
            <a:ext cx="2633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Eine Projektstudie von</a:t>
            </a:r>
          </a:p>
          <a:p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Emma Morlock und Henry </a:t>
            </a:r>
            <a:r>
              <a:rPr lang="de-DE" sz="1200" spc="60" dirty="0" err="1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Hiemenz</a:t>
            </a:r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,</a:t>
            </a:r>
          </a:p>
          <a:p>
            <a:r>
              <a:rPr lang="de-DE" sz="1200" spc="60" dirty="0">
                <a:solidFill>
                  <a:srgbClr val="000000"/>
                </a:solidFill>
                <a:latin typeface="Calibri" panose="020F0502020204030204" pitchFamily="34" charset="0"/>
                <a:ea typeface="Arial MT Pro Bold"/>
                <a:cs typeface="Calibri" panose="020F0502020204030204" pitchFamily="34" charset="0"/>
                <a:sym typeface="Arial MT Pro Bold"/>
              </a:rPr>
              <a:t>Prof. Rüdiger Glaser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BF1E5E95-FDF7-4331-ED14-E56E1BDA5D3A}"/>
              </a:ext>
            </a:extLst>
          </p:cNvPr>
          <p:cNvSpPr/>
          <p:nvPr/>
        </p:nvSpPr>
        <p:spPr>
          <a:xfrm rot="5400000" flipV="1">
            <a:off x="9006173" y="658177"/>
            <a:ext cx="830997" cy="45719"/>
          </a:xfrm>
          <a:prstGeom prst="roundRect">
            <a:avLst>
              <a:gd name="adj" fmla="val 50000"/>
            </a:avLst>
          </a:prstGeom>
          <a:solidFill>
            <a:srgbClr val="147D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049221BE-8489-DDF7-D78F-4F7CDCE32142}"/>
              </a:ext>
            </a:extLst>
          </p:cNvPr>
          <p:cNvSpPr>
            <a:spLocks noChangeAspect="1"/>
          </p:cNvSpPr>
          <p:nvPr/>
        </p:nvSpPr>
        <p:spPr>
          <a:xfrm>
            <a:off x="7997579" y="159964"/>
            <a:ext cx="1286932" cy="1041895"/>
          </a:xfrm>
          <a:custGeom>
            <a:avLst/>
            <a:gdLst/>
            <a:ahLst/>
            <a:cxnLst/>
            <a:rect l="l" t="t" r="r" b="b"/>
            <a:pathLst>
              <a:path w="1922485" h="1359257">
                <a:moveTo>
                  <a:pt x="0" y="0"/>
                </a:moveTo>
                <a:lnTo>
                  <a:pt x="1922485" y="0"/>
                </a:lnTo>
                <a:lnTo>
                  <a:pt x="1922485" y="1359257"/>
                </a:lnTo>
                <a:lnTo>
                  <a:pt x="0" y="1359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de-DE" sz="2028" dirty="0"/>
          </a:p>
        </p:txBody>
      </p:sp>
    </p:spTree>
    <p:extLst>
      <p:ext uri="{BB962C8B-B14F-4D97-AF65-F5344CB8AC3E}">
        <p14:creationId xmlns:p14="http://schemas.microsoft.com/office/powerpoint/2010/main" val="1499561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</Words>
  <Application>Microsoft Macintosh PowerPoint</Application>
  <PresentationFormat>Breitbild</PresentationFormat>
  <Paragraphs>57</Paragraphs>
  <Slides>6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Arial MT Pro Bold</vt:lpstr>
      <vt:lpstr>Calibri</vt:lpstr>
      <vt:lpstr>Office</vt:lpstr>
      <vt:lpstr>Zu viel oder zu wenig Wasser?  Die Zukunft der Murg im Klimawandel</vt:lpstr>
      <vt:lpstr>Daten</vt:lpstr>
      <vt:lpstr>Deep Learning Modell</vt:lpstr>
      <vt:lpstr>DL-Modell Vorhersage</vt:lpstr>
      <vt:lpstr>DL-Modell Vorhersage</vt:lpstr>
      <vt:lpstr>…Ergebnisse unserer Analyse und weitere Informationen erfahrt ihr auf unserem Poster!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 Morlock</dc:creator>
  <cp:lastModifiedBy>Emma Morlock</cp:lastModifiedBy>
  <cp:revision>3</cp:revision>
  <dcterms:created xsi:type="dcterms:W3CDTF">2026-01-22T12:43:24Z</dcterms:created>
  <dcterms:modified xsi:type="dcterms:W3CDTF">2026-01-29T14:11:26Z</dcterms:modified>
</cp:coreProperties>
</file>